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69" r:id="rId3"/>
    <p:sldId id="267" r:id="rId4"/>
    <p:sldId id="285" r:id="rId5"/>
    <p:sldId id="282" r:id="rId6"/>
    <p:sldId id="286" r:id="rId7"/>
    <p:sldId id="263" r:id="rId8"/>
    <p:sldId id="266" r:id="rId9"/>
    <p:sldId id="270" r:id="rId10"/>
    <p:sldId id="268" r:id="rId11"/>
    <p:sldId id="278" r:id="rId12"/>
    <p:sldId id="273" r:id="rId13"/>
    <p:sldId id="265" r:id="rId14"/>
    <p:sldId id="271" r:id="rId15"/>
    <p:sldId id="279" r:id="rId16"/>
    <p:sldId id="276" r:id="rId17"/>
    <p:sldId id="264" r:id="rId18"/>
    <p:sldId id="291" r:id="rId19"/>
    <p:sldId id="292" r:id="rId20"/>
    <p:sldId id="280" r:id="rId21"/>
    <p:sldId id="283" r:id="rId22"/>
    <p:sldId id="272" r:id="rId23"/>
    <p:sldId id="288" r:id="rId24"/>
    <p:sldId id="290" r:id="rId25"/>
    <p:sldId id="289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722"/>
    <a:srgbClr val="344529"/>
    <a:srgbClr val="2B39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26" autoAdjust="0"/>
    <p:restoredTop sz="94660"/>
  </p:normalViewPr>
  <p:slideViewPr>
    <p:cSldViewPr snapToGrid="0">
      <p:cViewPr varScale="1">
        <p:scale>
          <a:sx n="76" d="100"/>
          <a:sy n="76" d="100"/>
        </p:scale>
        <p:origin x="4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pPr/>
              <a:t>7/9/2021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1" y="56906"/>
            <a:ext cx="12191979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Enterprise Communication and Notification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D36BB8-A4EE-43A7-A950-64C95B03B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086934"/>
            <a:ext cx="4650662" cy="1797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CA40DC-893A-48D6-BAB2-A2414CBC1DF4}"/>
              </a:ext>
            </a:extLst>
          </p:cNvPr>
          <p:cNvSpPr txBox="1"/>
          <p:nvPr/>
        </p:nvSpPr>
        <p:spPr>
          <a:xfrm>
            <a:off x="217308" y="5049468"/>
            <a:ext cx="4433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HERE: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0" y="451870"/>
            <a:ext cx="10058400" cy="1371600"/>
          </a:xfrm>
        </p:spPr>
        <p:txBody>
          <a:bodyPr/>
          <a:lstStyle/>
          <a:p>
            <a:r>
              <a:rPr lang="en-US" dirty="0"/>
              <a:t>Push Notifications vs SMS?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FA313D-1ED1-4DFA-BEDA-3013B1C9DBCF}"/>
              </a:ext>
            </a:extLst>
          </p:cNvPr>
          <p:cNvSpPr txBox="1"/>
          <p:nvPr/>
        </p:nvSpPr>
        <p:spPr>
          <a:xfrm>
            <a:off x="832725" y="1424254"/>
            <a:ext cx="70803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dirty="0"/>
              <a:t>Push is Faster than SMS/MMS  -------</a:t>
            </a:r>
          </a:p>
          <a:p>
            <a:pPr marL="285750" indent="-285750">
              <a:spcAft>
                <a:spcPts val="1200"/>
              </a:spcAft>
            </a:pPr>
            <a:r>
              <a:rPr lang="en-US" dirty="0"/>
              <a:t>More reliable delivery than SMS/MMS during mass events -------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Text/SMS can ‘stack’ in cell towers during high volumes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Push Notifications similar to Amber Alerts but higher priority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Uses small amount of data vs. Text/SMS/MMS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Appear at the top or middle of your phone screen – depending on phone settings (looks like any notification banner and banner can be customized)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Can be ‘persistent’ or ‘permanent’ based on phone settings and can have custom AUDIO sound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CC087B-38F0-407E-A5FE-8B3EF4008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4" y="713064"/>
            <a:ext cx="2509816" cy="5431872"/>
          </a:xfrm>
          <a:prstGeom prst="rect">
            <a:avLst/>
          </a:prstGeom>
          <a:ln w="95250" cap="flat">
            <a:solidFill>
              <a:schemeClr val="tx1"/>
            </a:solidFill>
            <a:round/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4908278-57C2-4E40-BD15-A3600562A951}"/>
              </a:ext>
            </a:extLst>
          </p:cNvPr>
          <p:cNvSpPr/>
          <p:nvPr/>
        </p:nvSpPr>
        <p:spPr>
          <a:xfrm>
            <a:off x="7768206" y="1093927"/>
            <a:ext cx="672408" cy="330327"/>
          </a:xfrm>
          <a:prstGeom prst="righ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12BF29-C45A-4105-B1FD-9DA9841C2945}"/>
              </a:ext>
            </a:extLst>
          </p:cNvPr>
          <p:cNvSpPr txBox="1"/>
          <p:nvPr/>
        </p:nvSpPr>
        <p:spPr>
          <a:xfrm>
            <a:off x="3661548" y="5540233"/>
            <a:ext cx="42514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EMMA CAN DELIVER ANY FORMAT</a:t>
            </a:r>
          </a:p>
          <a:p>
            <a:r>
              <a:rPr lang="en-US" dirty="0"/>
              <a:t>* Email  * Phone/TTY/Vmail *Text/SMS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1158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206" y="451870"/>
            <a:ext cx="9681532" cy="1371600"/>
          </a:xfrm>
        </p:spPr>
        <p:txBody>
          <a:bodyPr>
            <a:normAutofit/>
          </a:bodyPr>
          <a:lstStyle/>
          <a:p>
            <a:r>
              <a:rPr lang="en-US" dirty="0"/>
              <a:t>S.O.S. Personal Safety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FF85C4-1B60-4E09-82B3-3B4FB9CAE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396" y="1600198"/>
            <a:ext cx="6502398" cy="3657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73B859-1D91-418F-A725-387A1B5050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98" y="1600198"/>
            <a:ext cx="346509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964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60" y="1690577"/>
            <a:ext cx="3773648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Personal Safety S.O.S.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EMMAsosemmaappvideo">
            <a:hlinkClick r:id="" action="ppaction://media"/>
            <a:extLst>
              <a:ext uri="{FF2B5EF4-FFF2-40B4-BE49-F238E27FC236}">
                <a16:creationId xmlns:a16="http://schemas.microsoft.com/office/drawing/2014/main" id="{2AD06961-5D7D-455C-9FE2-6F171C9D00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688912" y="0"/>
            <a:ext cx="2991415" cy="6474405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D0E6A-4D72-474E-BA2E-B51C94286F8B}"/>
              </a:ext>
            </a:extLst>
          </p:cNvPr>
          <p:cNvSpPr txBox="1"/>
          <p:nvPr/>
        </p:nvSpPr>
        <p:spPr>
          <a:xfrm>
            <a:off x="8089900" y="588334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EF14B6-0F10-49E8-BE1F-1B38B5CD9AD9}"/>
              </a:ext>
            </a:extLst>
          </p:cNvPr>
          <p:cNvCxnSpPr/>
          <p:nvPr/>
        </p:nvCxnSpPr>
        <p:spPr>
          <a:xfrm flipH="1">
            <a:off x="7846931" y="6286500"/>
            <a:ext cx="134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859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S.O.S.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18FFD9-DE86-4EB9-9355-44BA914B4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70" y="1610680"/>
            <a:ext cx="1769468" cy="3829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1F831E-571E-4125-BFCC-060391E98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08" y="1610681"/>
            <a:ext cx="1769468" cy="3829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C78F68-0C74-4416-B799-7B39FAE903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935" y="1591807"/>
            <a:ext cx="1769468" cy="3829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4995CA-64E9-446A-8544-EFA942A5A1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47" y="1610682"/>
            <a:ext cx="1769467" cy="3829573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F7265F6-144F-45A1-9BA9-3929C7BD6F4D}"/>
              </a:ext>
            </a:extLst>
          </p:cNvPr>
          <p:cNvSpPr/>
          <p:nvPr/>
        </p:nvSpPr>
        <p:spPr>
          <a:xfrm>
            <a:off x="3212637" y="3372285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C394066-3F55-465C-9F15-8D5EDDF85D74}"/>
              </a:ext>
            </a:extLst>
          </p:cNvPr>
          <p:cNvSpPr/>
          <p:nvPr/>
        </p:nvSpPr>
        <p:spPr>
          <a:xfrm>
            <a:off x="5675985" y="3372284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77D5A86-A346-4C09-934E-E90CBC3C19DC}"/>
              </a:ext>
            </a:extLst>
          </p:cNvPr>
          <p:cNvSpPr/>
          <p:nvPr/>
        </p:nvSpPr>
        <p:spPr>
          <a:xfrm>
            <a:off x="8075456" y="335970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138EC0-0790-440C-9619-3B0E8A463D2B}"/>
              </a:ext>
            </a:extLst>
          </p:cNvPr>
          <p:cNvSpPr txBox="1"/>
          <p:nvPr/>
        </p:nvSpPr>
        <p:spPr>
          <a:xfrm>
            <a:off x="3715975" y="5846074"/>
            <a:ext cx="605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MINIMAL STEPS TO IMPROVE CAMPUS OR SITE SAFETY!</a:t>
            </a:r>
          </a:p>
        </p:txBody>
      </p:sp>
    </p:spTree>
    <p:extLst>
      <p:ext uri="{BB962C8B-B14F-4D97-AF65-F5344CB8AC3E}">
        <p14:creationId xmlns:p14="http://schemas.microsoft.com/office/powerpoint/2010/main" val="399188955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Notifications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57109B-5894-4D2D-B6E5-89D9104410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72" y="1587616"/>
            <a:ext cx="1701636" cy="368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FD364-DEEF-49D6-8361-E4EDBCC03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99" y="1587616"/>
            <a:ext cx="1701636" cy="3682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4EDDF5-CCAF-4529-BBE5-D64F517026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48" y="1587617"/>
            <a:ext cx="1983626" cy="4293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1B3F57-E2EB-4E92-8F43-C4FF7234BC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87" y="1587616"/>
            <a:ext cx="1983627" cy="4293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E0BA0A-5ECE-4B4D-8634-E9C2636676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227" y="1587616"/>
            <a:ext cx="1983627" cy="4293068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15A54E91-5853-4DFA-8D1F-824358BDAB1A}"/>
              </a:ext>
            </a:extLst>
          </p:cNvPr>
          <p:cNvSpPr/>
          <p:nvPr/>
        </p:nvSpPr>
        <p:spPr>
          <a:xfrm>
            <a:off x="2926208" y="295921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CC09098-72C5-48B1-8C0A-4EF6E4BF17FA}"/>
              </a:ext>
            </a:extLst>
          </p:cNvPr>
          <p:cNvSpPr/>
          <p:nvPr/>
        </p:nvSpPr>
        <p:spPr>
          <a:xfrm>
            <a:off x="4837523" y="295921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D45D9DF-2001-4B3C-8C2C-2F076617BBAB}"/>
              </a:ext>
            </a:extLst>
          </p:cNvPr>
          <p:cNvSpPr/>
          <p:nvPr/>
        </p:nvSpPr>
        <p:spPr>
          <a:xfrm>
            <a:off x="7122738" y="2959215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A3E74B1-1F9D-4615-9507-15BAB1FFCD01}"/>
              </a:ext>
            </a:extLst>
          </p:cNvPr>
          <p:cNvSpPr/>
          <p:nvPr/>
        </p:nvSpPr>
        <p:spPr>
          <a:xfrm>
            <a:off x="9351002" y="2959214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4039158B-505C-466C-A865-BB0E3DFCCA36}"/>
              </a:ext>
            </a:extLst>
          </p:cNvPr>
          <p:cNvSpPr/>
          <p:nvPr/>
        </p:nvSpPr>
        <p:spPr>
          <a:xfrm>
            <a:off x="11512034" y="1926318"/>
            <a:ext cx="483932" cy="175751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F90EB6-EF3B-46D8-B5FC-B7FF6DC34C5C}"/>
              </a:ext>
            </a:extLst>
          </p:cNvPr>
          <p:cNvSpPr txBox="1"/>
          <p:nvPr/>
        </p:nvSpPr>
        <p:spPr>
          <a:xfrm>
            <a:off x="4952635" y="6092456"/>
            <a:ext cx="6595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NOTE: YOU CAN ALSO TURN ON RESPONSES – key feature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325395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60" y="2743200"/>
            <a:ext cx="3303864" cy="1371600"/>
          </a:xfrm>
        </p:spPr>
        <p:txBody>
          <a:bodyPr>
            <a:normAutofit/>
          </a:bodyPr>
          <a:lstStyle/>
          <a:p>
            <a:r>
              <a:rPr lang="en-US" dirty="0"/>
              <a:t>Mass Notifications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EmmaappLogintoMassNotify">
            <a:hlinkClick r:id="" action="ppaction://media"/>
            <a:extLst>
              <a:ext uri="{FF2B5EF4-FFF2-40B4-BE49-F238E27FC236}">
                <a16:creationId xmlns:a16="http://schemas.microsoft.com/office/drawing/2014/main" id="{2A65EE96-A874-4748-BFD7-A85625400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50711" y="338202"/>
            <a:ext cx="2856126" cy="6181595"/>
          </a:xfrm>
          <a:prstGeom prst="rect">
            <a:avLst/>
          </a:prstGeom>
          <a:ln w="146050" cap="rnd">
            <a:solidFill>
              <a:schemeClr val="tx1"/>
            </a:solidFill>
            <a:rou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14A070-7D3E-403B-B8AA-1266E050E5DF}"/>
              </a:ext>
            </a:extLst>
          </p:cNvPr>
          <p:cNvSpPr txBox="1"/>
          <p:nvPr/>
        </p:nvSpPr>
        <p:spPr>
          <a:xfrm>
            <a:off x="1219454" y="444529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&lt;60 seconds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58A4E-94EC-45EE-9FE2-E68EC631E159}"/>
              </a:ext>
            </a:extLst>
          </p:cNvPr>
          <p:cNvSpPr txBox="1"/>
          <p:nvPr/>
        </p:nvSpPr>
        <p:spPr>
          <a:xfrm>
            <a:off x="8559601" y="588334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E786DE7-2982-43A8-A325-8F08BB8E1E92}"/>
              </a:ext>
            </a:extLst>
          </p:cNvPr>
          <p:cNvCxnSpPr/>
          <p:nvPr/>
        </p:nvCxnSpPr>
        <p:spPr>
          <a:xfrm flipH="1">
            <a:off x="8407400" y="6299200"/>
            <a:ext cx="9017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497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Shooter Alerts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0EAC6C-0AD2-4D1E-B395-4E4D30557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1" y="1714017"/>
            <a:ext cx="1684789" cy="364630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B63A2F1-2744-4C94-B7AB-A3D78DBB3D31}"/>
              </a:ext>
            </a:extLst>
          </p:cNvPr>
          <p:cNvSpPr/>
          <p:nvPr/>
        </p:nvSpPr>
        <p:spPr>
          <a:xfrm>
            <a:off x="1784222" y="3282113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722917-629B-4F64-A768-7C86EA073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94" y="1718245"/>
            <a:ext cx="1684678" cy="364606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3AA1FA2-8ACD-45B7-A2F3-7E235540FA56}"/>
              </a:ext>
            </a:extLst>
          </p:cNvPr>
          <p:cNvSpPr/>
          <p:nvPr/>
        </p:nvSpPr>
        <p:spPr>
          <a:xfrm>
            <a:off x="3809425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63C5AE-7161-4B3D-B1F0-A4311399EC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3" y="1712520"/>
            <a:ext cx="1684678" cy="36460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CDBAE9-3547-4A2F-B4BC-B5A557559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30" y="1712281"/>
            <a:ext cx="1684789" cy="36463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E8E013-C085-4ADB-B8BE-DDDDA59902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98" y="1712281"/>
            <a:ext cx="1684789" cy="3646306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3F15F9BA-FB01-4CC0-B120-AC526ACABBF7}"/>
              </a:ext>
            </a:extLst>
          </p:cNvPr>
          <p:cNvSpPr/>
          <p:nvPr/>
        </p:nvSpPr>
        <p:spPr>
          <a:xfrm>
            <a:off x="5840920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715A642-397E-427F-9ED2-909B39E574D4}"/>
              </a:ext>
            </a:extLst>
          </p:cNvPr>
          <p:cNvSpPr/>
          <p:nvPr/>
        </p:nvSpPr>
        <p:spPr>
          <a:xfrm>
            <a:off x="7787270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CD2B21D-DE32-4C90-A46F-9534216B8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381" y="1712281"/>
            <a:ext cx="1672525" cy="3619764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7C253D03-AFD4-40DF-8518-FD69E6654E18}"/>
              </a:ext>
            </a:extLst>
          </p:cNvPr>
          <p:cNvSpPr/>
          <p:nvPr/>
        </p:nvSpPr>
        <p:spPr>
          <a:xfrm>
            <a:off x="9763035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6361B1-A31C-40D4-9E57-6558BB91CF88}"/>
              </a:ext>
            </a:extLst>
          </p:cNvPr>
          <p:cNvSpPr txBox="1"/>
          <p:nvPr/>
        </p:nvSpPr>
        <p:spPr>
          <a:xfrm>
            <a:off x="3359419" y="5586526"/>
            <a:ext cx="7898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 can have a 911 “On Call” public safety group so even off duty</a:t>
            </a:r>
          </a:p>
          <a:p>
            <a:r>
              <a:rPr lang="en-US" dirty="0"/>
              <a:t>law enforcement can show up as quick as possible if nearby!</a:t>
            </a:r>
          </a:p>
        </p:txBody>
      </p:sp>
    </p:spTree>
    <p:extLst>
      <p:ext uri="{BB962C8B-B14F-4D97-AF65-F5344CB8AC3E}">
        <p14:creationId xmlns:p14="http://schemas.microsoft.com/office/powerpoint/2010/main" val="379940394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12" y="2743200"/>
            <a:ext cx="3943463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Sending Alert </a:t>
            </a:r>
            <a:br>
              <a:rPr lang="en-US" dirty="0"/>
            </a:br>
            <a:r>
              <a:rPr lang="en-US" dirty="0"/>
              <a:t>for Active Shooter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RPReplay_Final1580758594">
            <a:hlinkClick r:id="" action="ppaction://media"/>
            <a:extLst>
              <a:ext uri="{FF2B5EF4-FFF2-40B4-BE49-F238E27FC236}">
                <a16:creationId xmlns:a16="http://schemas.microsoft.com/office/drawing/2014/main" id="{7B6E13A7-0471-4655-BAC3-7EEB9D2F08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11675" y="275573"/>
            <a:ext cx="3041325" cy="6582427"/>
          </a:xfrm>
          <a:prstGeom prst="rect">
            <a:avLst/>
          </a:prstGeom>
          <a:ln w="117475" cap="rnd">
            <a:solidFill>
              <a:schemeClr val="tx1"/>
            </a:solidFill>
            <a:beve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9D2A98-88DB-4F34-B34F-34D2A4A550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944" y="803813"/>
            <a:ext cx="2347017" cy="5079534"/>
          </a:xfrm>
          <a:prstGeom prst="rect">
            <a:avLst/>
          </a:prstGeom>
          <a:ln w="98425" cap="rnd">
            <a:solidFill>
              <a:schemeClr val="tx1"/>
            </a:solidFill>
            <a:bevel/>
          </a:ln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C6E4DBCE-B3AB-441A-BC83-632F618F245E}"/>
              </a:ext>
            </a:extLst>
          </p:cNvPr>
          <p:cNvSpPr/>
          <p:nvPr/>
        </p:nvSpPr>
        <p:spPr>
          <a:xfrm>
            <a:off x="10764551" y="1140903"/>
            <a:ext cx="859237" cy="201336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8EB7C8-FF00-48C4-A437-7D1F8E54C955}"/>
              </a:ext>
            </a:extLst>
          </p:cNvPr>
          <p:cNvSpPr txBox="1"/>
          <p:nvPr/>
        </p:nvSpPr>
        <p:spPr>
          <a:xfrm>
            <a:off x="8250061" y="605418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E2F4C8-DF14-4520-8936-C6B6822A9D5E}"/>
              </a:ext>
            </a:extLst>
          </p:cNvPr>
          <p:cNvCxnSpPr/>
          <p:nvPr/>
        </p:nvCxnSpPr>
        <p:spPr>
          <a:xfrm flipH="1">
            <a:off x="7553000" y="6540500"/>
            <a:ext cx="166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039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55" y="2743200"/>
            <a:ext cx="3943463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2-Way Communication:</a:t>
            </a:r>
            <a:br>
              <a:rPr lang="en-US" dirty="0"/>
            </a:br>
            <a:r>
              <a:rPr lang="en-US" dirty="0"/>
              <a:t>User Response</a:t>
            </a:r>
            <a:br>
              <a:rPr lang="en-US" dirty="0"/>
            </a:br>
            <a:r>
              <a:rPr lang="en-US" dirty="0"/>
              <a:t>IMPROVES </a:t>
            </a:r>
            <a:br>
              <a:rPr lang="en-US" dirty="0"/>
            </a:br>
            <a:r>
              <a:rPr lang="en-US" dirty="0"/>
              <a:t>Outcomes!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AD6EEA-2ED0-4A1D-8378-8E84B274E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48" y="205407"/>
            <a:ext cx="2978945" cy="6447186"/>
          </a:xfrm>
          <a:prstGeom prst="rect">
            <a:avLst/>
          </a:prstGeom>
          <a:ln w="117475" cap="flat">
            <a:solidFill>
              <a:schemeClr val="tx1"/>
            </a:solidFill>
            <a:round/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973777D-40AA-445A-9DF6-8F75041FECBA}"/>
              </a:ext>
            </a:extLst>
          </p:cNvPr>
          <p:cNvCxnSpPr>
            <a:cxnSpLocks/>
          </p:cNvCxnSpPr>
          <p:nvPr/>
        </p:nvCxnSpPr>
        <p:spPr>
          <a:xfrm flipV="1">
            <a:off x="2679700" y="4597400"/>
            <a:ext cx="24511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7" name="C2E358ED-3E35-43A5-96D6-CD9A11501D5B">
            <a:extLst>
              <a:ext uri="{FF2B5EF4-FFF2-40B4-BE49-F238E27FC236}">
                <a16:creationId xmlns:a16="http://schemas.microsoft.com/office/drawing/2014/main" id="{E5EBB308-776B-4E2F-B62C-6580DF2F5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21" y="820340"/>
            <a:ext cx="2400440" cy="426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952135B5-42E0-44A2-B1B7-F1D8EC5B0907}"/>
              </a:ext>
            </a:extLst>
          </p:cNvPr>
          <p:cNvCxnSpPr>
            <a:cxnSpLocks/>
          </p:cNvCxnSpPr>
          <p:nvPr/>
        </p:nvCxnSpPr>
        <p:spPr>
          <a:xfrm>
            <a:off x="6860207" y="4368800"/>
            <a:ext cx="2855293" cy="8255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A2D28DB2-D3B9-4E24-8765-0EAD4E3D2111}"/>
              </a:ext>
            </a:extLst>
          </p:cNvPr>
          <p:cNvSpPr/>
          <p:nvPr/>
        </p:nvSpPr>
        <p:spPr>
          <a:xfrm>
            <a:off x="9440941" y="4597400"/>
            <a:ext cx="1671559" cy="1028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75B35C-1910-480F-B2D1-15D191368E08}"/>
              </a:ext>
            </a:extLst>
          </p:cNvPr>
          <p:cNvSpPr txBox="1"/>
          <p:nvPr/>
        </p:nvSpPr>
        <p:spPr>
          <a:xfrm>
            <a:off x="7770897" y="5265070"/>
            <a:ext cx="35702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EMMA Users see key chatter </a:t>
            </a:r>
          </a:p>
          <a:p>
            <a:r>
              <a:rPr lang="en-US" dirty="0"/>
              <a:t> in EMMA FEED that is viewed</a:t>
            </a:r>
          </a:p>
          <a:p>
            <a:r>
              <a:rPr lang="en-US" dirty="0"/>
              <a:t> by rights &amp; privileges assigned</a:t>
            </a:r>
          </a:p>
          <a:p>
            <a:r>
              <a:rPr lang="en-US" dirty="0"/>
              <a:t> users at setup</a:t>
            </a:r>
          </a:p>
        </p:txBody>
      </p:sp>
    </p:spTree>
    <p:extLst>
      <p:ext uri="{BB962C8B-B14F-4D97-AF65-F5344CB8AC3E}">
        <p14:creationId xmlns:p14="http://schemas.microsoft.com/office/powerpoint/2010/main" val="47441730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723" y="5276675"/>
            <a:ext cx="6453035" cy="1371600"/>
          </a:xfrm>
        </p:spPr>
        <p:txBody>
          <a:bodyPr>
            <a:normAutofit/>
          </a:bodyPr>
          <a:lstStyle/>
          <a:p>
            <a:r>
              <a:rPr lang="en-US" dirty="0"/>
              <a:t>           EMMA Admin (www.emmaadmin.com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9EACB-72F8-446F-BFE4-FEDE1C4D2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4" y="131477"/>
            <a:ext cx="10562952" cy="51451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7BF2C2-2803-478A-851E-030C5BBD9CF6}"/>
              </a:ext>
            </a:extLst>
          </p:cNvPr>
          <p:cNvSpPr txBox="1"/>
          <p:nvPr/>
        </p:nvSpPr>
        <p:spPr>
          <a:xfrm>
            <a:off x="1821946" y="702973"/>
            <a:ext cx="970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Site Admin Management Panel – Useful for Incident Command Before &amp; as 911 Arrives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0245B-9427-4150-B010-E43783BCFBCE}"/>
              </a:ext>
            </a:extLst>
          </p:cNvPr>
          <p:cNvSpPr txBox="1"/>
          <p:nvPr/>
        </p:nvSpPr>
        <p:spPr>
          <a:xfrm>
            <a:off x="7848600" y="2545524"/>
            <a:ext cx="294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EMMA FEED for Admins</a:t>
            </a:r>
          </a:p>
        </p:txBody>
      </p:sp>
    </p:spTree>
    <p:extLst>
      <p:ext uri="{BB962C8B-B14F-4D97-AF65-F5344CB8AC3E}">
        <p14:creationId xmlns:p14="http://schemas.microsoft.com/office/powerpoint/2010/main" val="37102535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5" y="5474026"/>
            <a:ext cx="2394438" cy="92531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3A8DBF-B72E-49BF-B1F6-56EA85715516}"/>
              </a:ext>
            </a:extLst>
          </p:cNvPr>
          <p:cNvSpPr txBox="1"/>
          <p:nvPr/>
        </p:nvSpPr>
        <p:spPr>
          <a:xfrm>
            <a:off x="843516" y="1417627"/>
            <a:ext cx="10058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Developer Founded in 2000 that developed E.M.M.A.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Focused on “Pre-911 Space” Making Minutes Matter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Iowa DEMO fund technology award recipient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HQ in Cedar Rapids, IA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Sells through Dealers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E.M.M.A. Improved Safety Technology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Emergency Management Mobile Application of 2020’s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Education (K-12 and higher education)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Utility Companies / Fleets &amp; Mobile Employees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Large </a:t>
            </a:r>
            <a:r>
              <a:rPr lang="en-US" dirty="0" err="1"/>
              <a:t>Sq</a:t>
            </a:r>
            <a:r>
              <a:rPr lang="en-US" dirty="0"/>
              <a:t> Ft / Large Employee Base Orgs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 Safety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BCB870-644F-4717-BA65-B63531C683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00" y="596534"/>
            <a:ext cx="3070851" cy="6018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001ADD-722B-41E9-9E9E-9FFFFD0639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850" y="526359"/>
            <a:ext cx="2682350" cy="58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8863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8866" y="5176007"/>
            <a:ext cx="7629284" cy="1371600"/>
          </a:xfrm>
        </p:spPr>
        <p:txBody>
          <a:bodyPr>
            <a:normAutofit/>
          </a:bodyPr>
          <a:lstStyle/>
          <a:p>
            <a:r>
              <a:rPr lang="en-US" sz="3600" dirty="0"/>
              <a:t>911 &amp; Admins Accessibility to</a:t>
            </a:r>
            <a:br>
              <a:rPr lang="en-US" sz="3600" dirty="0"/>
            </a:br>
            <a:r>
              <a:rPr lang="en-US" sz="3600" dirty="0"/>
              <a:t>Quick View Resources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0FA3DED5-B49F-4DF3-B3C2-7FD4FAA1B3CA}"/>
              </a:ext>
            </a:extLst>
          </p:cNvPr>
          <p:cNvSpPr/>
          <p:nvPr/>
        </p:nvSpPr>
        <p:spPr>
          <a:xfrm>
            <a:off x="7680325" y="310393"/>
            <a:ext cx="922789" cy="34897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29BA-703A-449D-9DAC-9DD06A2807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9" y="223267"/>
            <a:ext cx="10805020" cy="4974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423492-492B-4099-9A54-9F2D79132AA4}"/>
              </a:ext>
            </a:extLst>
          </p:cNvPr>
          <p:cNvSpPr txBox="1"/>
          <p:nvPr/>
        </p:nvSpPr>
        <p:spPr>
          <a:xfrm>
            <a:off x="2788072" y="561832"/>
            <a:ext cx="797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Panel – Useful for Incident Command Upon “911 arrival”</a:t>
            </a:r>
          </a:p>
        </p:txBody>
      </p:sp>
    </p:spTree>
    <p:extLst>
      <p:ext uri="{BB962C8B-B14F-4D97-AF65-F5344CB8AC3E}">
        <p14:creationId xmlns:p14="http://schemas.microsoft.com/office/powerpoint/2010/main" val="202347081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55" y="667918"/>
            <a:ext cx="3943463" cy="1371600"/>
          </a:xfrm>
        </p:spPr>
        <p:txBody>
          <a:bodyPr>
            <a:normAutofit/>
          </a:bodyPr>
          <a:lstStyle/>
          <a:p>
            <a:r>
              <a:rPr lang="en-US" dirty="0"/>
              <a:t>PLUS:  </a:t>
            </a:r>
            <a:br>
              <a:rPr lang="en-US" dirty="0"/>
            </a:br>
            <a:r>
              <a:rPr lang="en-US" dirty="0"/>
              <a:t>Asset Mapping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2F46B6-4189-4D90-B4A6-F98DB25C2CA1}"/>
              </a:ext>
            </a:extLst>
          </p:cNvPr>
          <p:cNvSpPr txBox="1"/>
          <p:nvPr/>
        </p:nvSpPr>
        <p:spPr>
          <a:xfrm>
            <a:off x="592254" y="2130381"/>
            <a:ext cx="35804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Where are AEDs?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Register your lifesaving assets as a free value-add!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Register any asset (assign your own icon to stop bleed kits, emergency call stations, blood donation centers, and more)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5646F6-301B-476F-869D-6FEE3EE82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395" y="667918"/>
            <a:ext cx="3981450" cy="56864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96BE3E-578E-4CCC-AE4F-38018F48F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18" y="0"/>
            <a:ext cx="3168763" cy="6858000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9C2B1D4C-A5E0-4192-88A5-94F5538C8793}"/>
              </a:ext>
            </a:extLst>
          </p:cNvPr>
          <p:cNvSpPr/>
          <p:nvPr/>
        </p:nvSpPr>
        <p:spPr>
          <a:xfrm>
            <a:off x="3833769" y="4563611"/>
            <a:ext cx="780176" cy="254872"/>
          </a:xfrm>
          <a:prstGeom prst="righ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18B40A-5DE0-462A-9ACA-25CD7C857C39}"/>
              </a:ext>
            </a:extLst>
          </p:cNvPr>
          <p:cNvSpPr txBox="1"/>
          <p:nvPr/>
        </p:nvSpPr>
        <p:spPr>
          <a:xfrm>
            <a:off x="7671080" y="6108122"/>
            <a:ext cx="3447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Parent Heart Watch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CCE2B7-BBF9-4F5C-81C5-9FDE6B2C650E}"/>
              </a:ext>
            </a:extLst>
          </p:cNvPr>
          <p:cNvSpPr txBox="1"/>
          <p:nvPr/>
        </p:nvSpPr>
        <p:spPr>
          <a:xfrm>
            <a:off x="7772400" y="314240"/>
            <a:ext cx="3767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Sudden Cardiac Arrest Stats:</a:t>
            </a:r>
          </a:p>
        </p:txBody>
      </p:sp>
    </p:spTree>
    <p:extLst>
      <p:ext uri="{BB962C8B-B14F-4D97-AF65-F5344CB8AC3E}">
        <p14:creationId xmlns:p14="http://schemas.microsoft.com/office/powerpoint/2010/main" val="373343736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54" y="164516"/>
            <a:ext cx="10058400" cy="1371600"/>
          </a:xfrm>
        </p:spPr>
        <p:txBody>
          <a:bodyPr/>
          <a:lstStyle/>
          <a:p>
            <a:r>
              <a:rPr lang="en-US" dirty="0"/>
              <a:t>911 Integration – BETTER RESPONSE TIMES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CCEE70-454B-45DA-83E9-67612F01B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25" y="4555702"/>
            <a:ext cx="2847975" cy="1609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8120E-2B61-41FA-9971-AF80183FE711}"/>
              </a:ext>
            </a:extLst>
          </p:cNvPr>
          <p:cNvSpPr txBox="1"/>
          <p:nvPr/>
        </p:nvSpPr>
        <p:spPr>
          <a:xfrm>
            <a:off x="1066800" y="1174803"/>
            <a:ext cx="1049020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Offers delivery of alerts to public safety in 1/10 of a second without delays plus CAD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Identifies and gives visibility to ‘hot spots’ on the map/within a specific area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911 dispatch latitude and longitude of emergency alerts/events and texts 911 dispatch automatically with plan setup, upon request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incident command ability to 2-Way communicate inside CAD but in EMMA too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To people in need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With school crisis response team leaders &amp; EMMA Admins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system(s)/company does your local CAD 911 dispatch use?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They can use EMMA Admin / EMMA App and more…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We have API &amp; </a:t>
            </a:r>
            <a:r>
              <a:rPr lang="en-US" i="1" dirty="0">
                <a:solidFill>
                  <a:srgbClr val="FF0000"/>
                </a:solidFill>
              </a:rPr>
              <a:t>can integrate into 911 dispatch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FF0000"/>
                </a:solidFill>
              </a:rPr>
              <a:t>Can send text and/or send/receive alerts from CAD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We have in-house Development Team &amp;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5855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9189"/>
            <a:ext cx="10058400" cy="1371600"/>
          </a:xfrm>
        </p:spPr>
        <p:txBody>
          <a:bodyPr/>
          <a:lstStyle/>
          <a:p>
            <a:pPr algn="ctr"/>
            <a:r>
              <a:rPr lang="en-US" b="1" dirty="0"/>
              <a:t>E.M.M.A. – USE Text to 911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1160804" y="1228520"/>
            <a:ext cx="996439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Information sent to 911 (and databased in the EMMA Admin Panel under LOCKDOWN!):</a:t>
            </a:r>
            <a:endParaRPr lang="en-US" dirty="0"/>
          </a:p>
          <a:p>
            <a:pPr lvl="0"/>
            <a:r>
              <a:rPr lang="en-US" sz="1600" dirty="0"/>
              <a:t>User Name (First Name, Last Name)</a:t>
            </a:r>
          </a:p>
          <a:p>
            <a:pPr lvl="0"/>
            <a:r>
              <a:rPr lang="en-US" sz="1600" dirty="0"/>
              <a:t>User Email</a:t>
            </a:r>
          </a:p>
          <a:p>
            <a:pPr lvl="0"/>
            <a:r>
              <a:rPr lang="en-US" sz="1600" dirty="0"/>
              <a:t>User Title</a:t>
            </a:r>
          </a:p>
          <a:p>
            <a:pPr lvl="0"/>
            <a:r>
              <a:rPr lang="en-US" sz="1600" dirty="0"/>
              <a:t>User Type of EMMA Application In Use (EMMA Mobile App)</a:t>
            </a:r>
          </a:p>
          <a:p>
            <a:pPr lvl="0"/>
            <a:r>
              <a:rPr lang="en-US" sz="1600" dirty="0">
                <a:solidFill>
                  <a:srgbClr val="FF0000"/>
                </a:solidFill>
              </a:rPr>
              <a:t>User’s LOCKDOWN button press Latitude and Longitude (when MOBILE / GPS location services turned on)</a:t>
            </a:r>
          </a:p>
          <a:p>
            <a:pPr lvl="0"/>
            <a:r>
              <a:rPr lang="en-US" sz="1600" dirty="0"/>
              <a:t>Cell Phone # of User</a:t>
            </a:r>
          </a:p>
          <a:p>
            <a:pPr lvl="0"/>
            <a:r>
              <a:rPr lang="en-US" sz="1600" dirty="0"/>
              <a:t>Landline # of User (if desired)</a:t>
            </a:r>
          </a:p>
          <a:p>
            <a:pPr lvl="0"/>
            <a:r>
              <a:rPr lang="en-US" sz="1600" dirty="0"/>
              <a:t>Date of Alert and Time of Alert (military time)</a:t>
            </a:r>
          </a:p>
          <a:p>
            <a:pPr lvl="0"/>
            <a:r>
              <a:rPr lang="en-US" sz="1600" dirty="0"/>
              <a:t>EMMA User’s PLAN Name (Org = Putnam County School District – XXX Sub-plan)</a:t>
            </a:r>
          </a:p>
          <a:p>
            <a:pPr lvl="0"/>
            <a:r>
              <a:rPr lang="en-US" sz="1600" dirty="0"/>
              <a:t>User Rights/Privileges (Admin or Staff/Base user)</a:t>
            </a:r>
          </a:p>
          <a:p>
            <a:pPr lvl="0"/>
            <a:r>
              <a:rPr lang="en-US" sz="1600" dirty="0"/>
              <a:t>Other ____________________ (must be specified by 911 dispatch center/ approved by Client (School District for example) and likely will include a general message to remind 911 dispatcher team what to do and who the call at Superintendent’s office and what procedures to follow for next steps by dispatch 911 center)</a:t>
            </a:r>
          </a:p>
        </p:txBody>
      </p:sp>
    </p:spTree>
    <p:extLst>
      <p:ext uri="{BB962C8B-B14F-4D97-AF65-F5344CB8AC3E}">
        <p14:creationId xmlns:p14="http://schemas.microsoft.com/office/powerpoint/2010/main" val="1561775075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502" y="223787"/>
            <a:ext cx="10441172" cy="1371600"/>
          </a:xfrm>
        </p:spPr>
        <p:txBody>
          <a:bodyPr/>
          <a:lstStyle/>
          <a:p>
            <a:pPr algn="ctr"/>
            <a:r>
              <a:rPr lang="en-US" b="1" dirty="0"/>
              <a:t>Just send an email to EMMA </a:t>
            </a:r>
            <a:br>
              <a:rPr lang="en-US" b="1" dirty="0"/>
            </a:br>
            <a:r>
              <a:rPr lang="en-US" b="1" dirty="0"/>
              <a:t>– EMMA can alert for you!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969CE2-9368-4D88-997C-E56AA3CB71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46" y="2395537"/>
            <a:ext cx="2209800" cy="2066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9BDC63-9DAB-4874-91E9-9AC754B415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294" y="2673138"/>
            <a:ext cx="3909412" cy="1511722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B0779AB3-E525-48A9-9268-8E1F90B3B49D}"/>
              </a:ext>
            </a:extLst>
          </p:cNvPr>
          <p:cNvSpPr/>
          <p:nvPr/>
        </p:nvSpPr>
        <p:spPr>
          <a:xfrm>
            <a:off x="2679405" y="3253823"/>
            <a:ext cx="1461889" cy="520735"/>
          </a:xfrm>
          <a:prstGeom prst="righ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222B97-4824-4FF7-9C07-8215B189D164}"/>
              </a:ext>
            </a:extLst>
          </p:cNvPr>
          <p:cNvSpPr txBox="1"/>
          <p:nvPr/>
        </p:nvSpPr>
        <p:spPr>
          <a:xfrm>
            <a:off x="660013" y="1529741"/>
            <a:ext cx="232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1) Send your message by email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3891F2-5403-46EC-BB11-088538AEB7EE}"/>
              </a:ext>
            </a:extLst>
          </p:cNvPr>
          <p:cNvSpPr txBox="1"/>
          <p:nvPr/>
        </p:nvSpPr>
        <p:spPr>
          <a:xfrm>
            <a:off x="4141294" y="1529741"/>
            <a:ext cx="3909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2) Received by EMMA secure server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FDDEF0D-4F72-46A5-9369-6FCD7BFF3DD5}"/>
              </a:ext>
            </a:extLst>
          </p:cNvPr>
          <p:cNvSpPr/>
          <p:nvPr/>
        </p:nvSpPr>
        <p:spPr>
          <a:xfrm>
            <a:off x="8050706" y="3253823"/>
            <a:ext cx="891275" cy="520735"/>
          </a:xfrm>
          <a:prstGeom prst="righ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F69A3A-5D38-42D6-9A39-65D36C0EB0DF}"/>
              </a:ext>
            </a:extLst>
          </p:cNvPr>
          <p:cNvSpPr txBox="1"/>
          <p:nvPr/>
        </p:nvSpPr>
        <p:spPr>
          <a:xfrm>
            <a:off x="8984293" y="1529741"/>
            <a:ext cx="27800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3) Your message instantly distributed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Push Notification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Email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Phone/ Robocall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Mac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Chromebook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Social Media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F9F7832C-6C40-4B4D-8AE4-A77EB55E614C}"/>
              </a:ext>
            </a:extLst>
          </p:cNvPr>
          <p:cNvSpPr/>
          <p:nvPr/>
        </p:nvSpPr>
        <p:spPr>
          <a:xfrm>
            <a:off x="8932000" y="2395537"/>
            <a:ext cx="666307" cy="2242382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24F12D-E949-45A8-B350-29FA6BA57D28}"/>
              </a:ext>
            </a:extLst>
          </p:cNvPr>
          <p:cNvSpPr txBox="1"/>
          <p:nvPr/>
        </p:nvSpPr>
        <p:spPr>
          <a:xfrm>
            <a:off x="3370521" y="4765545"/>
            <a:ext cx="839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EMMA’s primary method of notification is via Push Notification.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The reason is simple – Push Notification is the fastest most reliable method.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redundancy, your emergency messages will be delivered by 7 additional methods.  This ensures your urgent/emergency message is received.  This is also a way to communicate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with non-mobile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users.</a:t>
            </a:r>
          </a:p>
        </p:txBody>
      </p:sp>
    </p:spTree>
    <p:extLst>
      <p:ext uri="{BB962C8B-B14F-4D97-AF65-F5344CB8AC3E}">
        <p14:creationId xmlns:p14="http://schemas.microsoft.com/office/powerpoint/2010/main" val="361965526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 - 911 Inclusion Wrap 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364952" y="1675630"/>
            <a:ext cx="590724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F0302020204030204"/>
              </a:rPr>
              <a:t>Next steps and plan of action: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Identify your Goals for Alerts, Communication, Emergency Management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Thorough demonstration over Zoom/Teams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Quote / Proposal with or without 911 integration?</a:t>
            </a:r>
          </a:p>
          <a:p>
            <a:pPr>
              <a:spcAft>
                <a:spcPts val="120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prstClr val="black"/>
                </a:solidFill>
              </a:rPr>
              <a:t>Thank you for your time.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dirty="0">
                <a:solidFill>
                  <a:srgbClr val="FF0000"/>
                </a:solidFill>
                <a:latin typeface="Century Gothic" panose="020F0302020204030204"/>
              </a:rPr>
              <a:t>PARTNER LOGO HERE: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entury Gothic" panose="020F03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entury Gothic" panose="020F03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99" y="2275368"/>
            <a:ext cx="3857297" cy="189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5027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1307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Free Download*</a:t>
            </a:r>
            <a:br>
              <a:rPr lang="en-US" dirty="0"/>
            </a:br>
            <a:r>
              <a:rPr lang="en-US" sz="1800" dirty="0"/>
              <a:t>*Must be given a valid registration/code to use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8DAC7F-5E88-4BE0-99DD-FB7D380EE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57" y="1792907"/>
            <a:ext cx="1595288" cy="5246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A74E35-9B24-43E9-A1E0-839E1FED13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561" y="1763445"/>
            <a:ext cx="1595288" cy="522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CFCB58-1CFD-4A0D-B796-2BE202B671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36" y="2459777"/>
            <a:ext cx="2357110" cy="2764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217F05-4400-4E72-B626-D348D78E8F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19" y="2432980"/>
            <a:ext cx="2357110" cy="424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2525C2-A5EF-4C3C-B6AA-FCD640BDE5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19" y="2845886"/>
            <a:ext cx="2357110" cy="5565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8EE77C-6EF6-4486-9AFC-B4D5097D017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14402" y="2645076"/>
            <a:ext cx="4509543" cy="2420017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17AE23-CA2F-41D2-BF86-EC5AA685BBE5}"/>
              </a:ext>
            </a:extLst>
          </p:cNvPr>
          <p:cNvSpPr txBox="1"/>
          <p:nvPr/>
        </p:nvSpPr>
        <p:spPr>
          <a:xfrm>
            <a:off x="7533989" y="1853620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QR Code for App Quick Find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0A83F-1817-462C-A21B-46EFD33EF2CB}"/>
              </a:ext>
            </a:extLst>
          </p:cNvPr>
          <p:cNvSpPr txBox="1"/>
          <p:nvPr/>
        </p:nvSpPr>
        <p:spPr>
          <a:xfrm>
            <a:off x="3916019" y="5223973"/>
            <a:ext cx="7635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However, organizations that use EMMA DO NOT have to mandate</a:t>
            </a:r>
          </a:p>
          <a:p>
            <a:r>
              <a:rPr lang="en-US" dirty="0">
                <a:solidFill>
                  <a:srgbClr val="FF0000"/>
                </a:solidFill>
              </a:rPr>
              <a:t>That all users download EMMA – we have an email to SMS function</a:t>
            </a:r>
          </a:p>
          <a:p>
            <a:r>
              <a:rPr lang="en-US" dirty="0">
                <a:solidFill>
                  <a:srgbClr val="FF0000"/>
                </a:solidFill>
              </a:rPr>
              <a:t>Built into EMMA that allows anyone on a “plan” to get the alert</a:t>
            </a:r>
          </a:p>
        </p:txBody>
      </p:sp>
    </p:spTree>
    <p:extLst>
      <p:ext uri="{BB962C8B-B14F-4D97-AF65-F5344CB8AC3E}">
        <p14:creationId xmlns:p14="http://schemas.microsoft.com/office/powerpoint/2010/main" val="1459683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Features Summary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492542" y="1927160"/>
            <a:ext cx="590724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Mass Notifications via Push Notification, email….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Real Time 911 (Phone) CAD 911 Integration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Geofencing for Relevant Alerting in an Area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Anti-Bullying &amp; S.S.S.S. Features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S.O.S. Personal Safety Feature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Pre-Scripted but Customizable Notifications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Integrates using EMMA API Programming SDKs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Cross Platform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Asset Mapping of Lifesaving Assets (GPS/GIS)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5" y="2446994"/>
            <a:ext cx="4869524" cy="23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0940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– 3 KEY FEATURES </a:t>
            </a:r>
            <a:br>
              <a:rPr lang="en-US" dirty="0"/>
            </a:br>
            <a:r>
              <a:rPr lang="en-US" dirty="0"/>
              <a:t>Plus EMMA Provides 911 integration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577603" y="2005362"/>
            <a:ext cx="59072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Empowers Admin, Staff (and guests and 911 and others you want to notify) to report threats or emergency scenarios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Pocket tool for quick &amp; accurate </a:t>
            </a:r>
            <a:r>
              <a:rPr lang="en-US" dirty="0">
                <a:solidFill>
                  <a:srgbClr val="FF0000"/>
                </a:solidFill>
              </a:rPr>
              <a:t>notifications/alerts (1</a:t>
            </a:r>
            <a:r>
              <a:rPr lang="en-US" baseline="30000" dirty="0">
                <a:solidFill>
                  <a:srgbClr val="FF0000"/>
                </a:solidFill>
              </a:rPr>
              <a:t>st</a:t>
            </a:r>
            <a:r>
              <a:rPr lang="en-US" dirty="0">
                <a:solidFill>
                  <a:srgbClr val="FF0000"/>
                </a:solidFill>
              </a:rPr>
              <a:t> offering/feature)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non-segmented </a:t>
            </a:r>
            <a:r>
              <a:rPr lang="en-US" dirty="0">
                <a:solidFill>
                  <a:srgbClr val="FF0000"/>
                </a:solidFill>
              </a:rPr>
              <a:t>communication </a:t>
            </a:r>
            <a:r>
              <a:rPr lang="en-US" dirty="0"/>
              <a:t>during emergencies </a:t>
            </a:r>
            <a:r>
              <a:rPr lang="en-US" dirty="0">
                <a:solidFill>
                  <a:srgbClr val="FF0000"/>
                </a:solidFill>
              </a:rPr>
              <a:t>(2</a:t>
            </a:r>
            <a:r>
              <a:rPr lang="en-US" baseline="30000" dirty="0">
                <a:solidFill>
                  <a:srgbClr val="FF0000"/>
                </a:solidFill>
              </a:rPr>
              <a:t>nd</a:t>
            </a:r>
            <a:r>
              <a:rPr lang="en-US" dirty="0">
                <a:solidFill>
                  <a:srgbClr val="FF0000"/>
                </a:solidFill>
              </a:rPr>
              <a:t> offering/feature)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Emergency Management Tool </a:t>
            </a:r>
            <a:r>
              <a:rPr lang="en-US" dirty="0"/>
              <a:t>for imminent threats and emergencies </a:t>
            </a:r>
            <a:r>
              <a:rPr lang="en-US" dirty="0">
                <a:solidFill>
                  <a:srgbClr val="FF0000"/>
                </a:solidFill>
              </a:rPr>
              <a:t>(3</a:t>
            </a:r>
            <a:r>
              <a:rPr lang="en-US" baseline="30000" dirty="0">
                <a:solidFill>
                  <a:srgbClr val="FF0000"/>
                </a:solidFill>
              </a:rPr>
              <a:t>rd</a:t>
            </a:r>
            <a:r>
              <a:rPr lang="en-US" dirty="0">
                <a:solidFill>
                  <a:srgbClr val="FF0000"/>
                </a:solidFill>
              </a:rPr>
              <a:t> offering/patent)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Personal, Family or Organizational preparedness including school safety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Reporting features and archives </a:t>
            </a:r>
            <a:r>
              <a:rPr lang="en-US" dirty="0">
                <a:solidFill>
                  <a:srgbClr val="FF0000"/>
                </a:solidFill>
              </a:rPr>
              <a:t>&amp; 911 inclusion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FF0000"/>
                </a:solidFill>
              </a:rPr>
              <a:t>Ala carte – can be customized very easily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5" y="2446994"/>
            <a:ext cx="5154750" cy="23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730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90" y="536930"/>
            <a:ext cx="10671310" cy="1371600"/>
          </a:xfrm>
        </p:spPr>
        <p:txBody>
          <a:bodyPr/>
          <a:lstStyle/>
          <a:p>
            <a:r>
              <a:rPr lang="en-US" dirty="0"/>
              <a:t>Objectives of EMMA Presentation re:911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FA313D-1ED1-4DFA-BEDA-3013B1C9DBCF}"/>
              </a:ext>
            </a:extLst>
          </p:cNvPr>
          <p:cNvSpPr txBox="1"/>
          <p:nvPr/>
        </p:nvSpPr>
        <p:spPr>
          <a:xfrm>
            <a:off x="887572" y="1743731"/>
            <a:ext cx="1031382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dirty="0"/>
              <a:t>Show you how EMMA works – “reverse 911” application for awareness tied to geofencing (example – City of Cedar Rapids)  the “call 911” button is key but also can text 911 for those incapable of talking on phone.  This is an add-on to 911 existing systems and not a replacement. </a:t>
            </a:r>
            <a:r>
              <a:rPr lang="en-US" b="1" dirty="0">
                <a:solidFill>
                  <a:srgbClr val="FF0000"/>
                </a:solidFill>
              </a:rPr>
              <a:t>Low cost, public safety initiative.</a:t>
            </a:r>
          </a:p>
          <a:p>
            <a:r>
              <a:rPr lang="en-US" sz="2000" dirty="0"/>
              <a:t>2) Talk through the text to 911 technology and our solution / best way to    </a:t>
            </a:r>
          </a:p>
          <a:p>
            <a:r>
              <a:rPr lang="en-US" sz="2000" dirty="0"/>
              <a:t>     deliver the format</a:t>
            </a:r>
          </a:p>
          <a:p>
            <a:endParaRPr lang="en-US" sz="2000" dirty="0"/>
          </a:p>
          <a:p>
            <a:r>
              <a:rPr lang="en-US" sz="2000" dirty="0"/>
              <a:t>3) Talk through the format of the message – set a standard for common </a:t>
            </a:r>
          </a:p>
          <a:p>
            <a:r>
              <a:rPr lang="en-US" sz="2000" dirty="0"/>
              <a:t>     protocol, if possible (see example)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			Next slides: What is EMMA? </a:t>
            </a:r>
            <a:r>
              <a:rPr lang="en-US" sz="2000" b="1" dirty="0"/>
              <a:t>(press play on slides for video)</a:t>
            </a:r>
          </a:p>
          <a:p>
            <a:r>
              <a:rPr lang="en-US" sz="2000" dirty="0"/>
              <a:t>				(if you are not familiar with EMMA)</a:t>
            </a:r>
          </a:p>
        </p:txBody>
      </p:sp>
    </p:spTree>
    <p:extLst>
      <p:ext uri="{BB962C8B-B14F-4D97-AF65-F5344CB8AC3E}">
        <p14:creationId xmlns:p14="http://schemas.microsoft.com/office/powerpoint/2010/main" val="39881142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46" y="2743200"/>
            <a:ext cx="3943463" cy="1371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Quickly Call 911 While in EMMA &amp; 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Improve address info you give 911!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RPReplay_Final1580757189">
            <a:hlinkClick r:id="" action="ppaction://media"/>
            <a:extLst>
              <a:ext uri="{FF2B5EF4-FFF2-40B4-BE49-F238E27FC236}">
                <a16:creationId xmlns:a16="http://schemas.microsoft.com/office/drawing/2014/main" id="{805E1F7A-BF95-4D4B-800E-C2570B7024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11675" y="0"/>
            <a:ext cx="3168650" cy="6858000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0FA3DED5-B49F-4DF3-B3C2-7FD4FAA1B3CA}"/>
              </a:ext>
            </a:extLst>
          </p:cNvPr>
          <p:cNvSpPr/>
          <p:nvPr/>
        </p:nvSpPr>
        <p:spPr>
          <a:xfrm>
            <a:off x="7603413" y="318939"/>
            <a:ext cx="922789" cy="34897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5753C-BBA8-46C4-8E14-E49327C38272}"/>
              </a:ext>
            </a:extLst>
          </p:cNvPr>
          <p:cNvSpPr txBox="1"/>
          <p:nvPr/>
        </p:nvSpPr>
        <p:spPr>
          <a:xfrm>
            <a:off x="7823200" y="1795200"/>
            <a:ext cx="3800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Must confirm twice to call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Latitude and longitude reporting is on 911 caller screen!  HELPFUL! </a:t>
            </a:r>
            <a:r>
              <a:rPr lang="en-US" b="1" i="1" dirty="0">
                <a:solidFill>
                  <a:srgbClr val="FF0000"/>
                </a:solidFill>
              </a:rPr>
              <a:t>UNIQUE!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+Text 911 (we have API built that can text 911)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Data archives for analysis by organization for high risk areas or high risk users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81592-FB94-4A0D-9260-AF5A111E47D7}"/>
              </a:ext>
            </a:extLst>
          </p:cNvPr>
          <p:cNvSpPr txBox="1"/>
          <p:nvPr/>
        </p:nvSpPr>
        <p:spPr>
          <a:xfrm>
            <a:off x="951206" y="1174269"/>
            <a:ext cx="3177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ENABLED 911 </a:t>
            </a:r>
          </a:p>
        </p:txBody>
      </p:sp>
    </p:spTree>
    <p:extLst>
      <p:ext uri="{BB962C8B-B14F-4D97-AF65-F5344CB8AC3E}">
        <p14:creationId xmlns:p14="http://schemas.microsoft.com/office/powerpoint/2010/main" val="2741842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06" y="227734"/>
            <a:ext cx="10058400" cy="1371600"/>
          </a:xfrm>
        </p:spPr>
        <p:txBody>
          <a:bodyPr/>
          <a:lstStyle/>
          <a:p>
            <a:r>
              <a:rPr lang="en-US" dirty="0"/>
              <a:t>GPS Technology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E377AC-B112-4EAD-8E9F-39FCD9FB6F62}"/>
              </a:ext>
            </a:extLst>
          </p:cNvPr>
          <p:cNvSpPr txBox="1"/>
          <p:nvPr/>
        </p:nvSpPr>
        <p:spPr>
          <a:xfrm>
            <a:off x="818706" y="1179699"/>
            <a:ext cx="991920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Digital perimeter (events, locations, GPS enabled)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Based on latitude and longitude coordinates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Very relevant alerts can be sent to users in an impacted area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Pertinent messages to pertinent people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i.e. – community events (parade routes, farmer’s market, fairgrounds,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Absent persons not in geofenced area won’t get alerts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Transient admins receive pertinent messages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Can build a radius around +/- &amp; provide notice to those coming into an area that an alert impacts them</a:t>
            </a:r>
          </a:p>
          <a:p>
            <a:pPr marL="3028950" lvl="6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 have continual EMMA Feed that allows seeing live stream with appropriate viewing privileges to users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672F5-8767-45A6-A55F-DC75F303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929" y="432236"/>
            <a:ext cx="3214577" cy="149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887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85" y="2590936"/>
            <a:ext cx="3454866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EMMA Notifications </a:t>
            </a:r>
            <a:r>
              <a:rPr lang="en-US" sz="3100" dirty="0"/>
              <a:t>work with:</a:t>
            </a:r>
            <a:br>
              <a:rPr lang="en-US" sz="3100" dirty="0"/>
            </a:br>
            <a:r>
              <a:rPr lang="en-US" sz="3100" dirty="0"/>
              <a:t>ANY connected (</a:t>
            </a:r>
            <a:r>
              <a:rPr lang="en-US" sz="3100" dirty="0" err="1"/>
              <a:t>wifi</a:t>
            </a:r>
            <a:r>
              <a:rPr lang="en-US" sz="3100" dirty="0"/>
              <a:t> or cell or network) device – PC, watch, phone, </a:t>
            </a:r>
            <a:r>
              <a:rPr lang="en-US" sz="3100" dirty="0" err="1"/>
              <a:t>ipad</a:t>
            </a:r>
            <a:r>
              <a:rPr lang="en-US" sz="3100" dirty="0"/>
              <a:t>, chrome book, laptop, Smart TV, </a:t>
            </a:r>
            <a:r>
              <a:rPr lang="en-US" sz="3100" dirty="0" err="1"/>
              <a:t>etc</a:t>
            </a:r>
            <a:endParaRPr lang="en-US" sz="3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591ECB-4132-4BAC-A470-1F2168CAD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80902" y="1815479"/>
            <a:ext cx="3896686" cy="29225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073389-056A-4631-AF14-89BBE1B5F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88" y="591424"/>
            <a:ext cx="2622224" cy="5675152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F64C449C-2915-4A64-97C0-82DF524ECF3E}"/>
              </a:ext>
            </a:extLst>
          </p:cNvPr>
          <p:cNvSpPr/>
          <p:nvPr/>
        </p:nvSpPr>
        <p:spPr>
          <a:xfrm>
            <a:off x="7323589" y="964734"/>
            <a:ext cx="2147582" cy="17616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756C20C-3E80-4F1C-A5DA-C1213476B8FA}"/>
              </a:ext>
            </a:extLst>
          </p:cNvPr>
          <p:cNvSpPr/>
          <p:nvPr/>
        </p:nvSpPr>
        <p:spPr>
          <a:xfrm>
            <a:off x="9354690" y="1082180"/>
            <a:ext cx="183593" cy="1627463"/>
          </a:xfrm>
          <a:prstGeom prst="down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17017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VE.pptx" id="{928531FE-40B6-4895-993A-83D26AA1E005}" vid="{C99C5ABD-1620-4AD2-A38C-62625556F3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1537</Words>
  <Application>Microsoft Office PowerPoint</Application>
  <PresentationFormat>Widescreen</PresentationFormat>
  <Paragraphs>155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Garamond</vt:lpstr>
      <vt:lpstr>SavonVTI</vt:lpstr>
      <vt:lpstr>PowerPoint Presentation</vt:lpstr>
      <vt:lpstr>PowerPoint Presentation</vt:lpstr>
      <vt:lpstr>E.M.M.A. Free Download* *Must be given a valid registration/code to use</vt:lpstr>
      <vt:lpstr>E.M.M.A. Features Summary</vt:lpstr>
      <vt:lpstr>E.M.M.A. – 3 KEY FEATURES  Plus EMMA Provides 911 integration</vt:lpstr>
      <vt:lpstr>Objectives of EMMA Presentation re:911</vt:lpstr>
      <vt:lpstr>Quickly Call 911 While in EMMA &amp;  Improve address info you give 911! </vt:lpstr>
      <vt:lpstr>GPS Technology</vt:lpstr>
      <vt:lpstr>EMMA Notifications work with: ANY connected (wifi or cell or network) device – PC, watch, phone, ipad, chrome book, laptop, Smart TV, etc</vt:lpstr>
      <vt:lpstr>Push Notifications vs SMS?</vt:lpstr>
      <vt:lpstr>S.O.S. Personal Safety Feature</vt:lpstr>
      <vt:lpstr>Personal Safety S.O.S. Feature</vt:lpstr>
      <vt:lpstr>S.O.S. Feature</vt:lpstr>
      <vt:lpstr>Mass Notifications</vt:lpstr>
      <vt:lpstr>Mass Notifications</vt:lpstr>
      <vt:lpstr>Active Shooter Alerts</vt:lpstr>
      <vt:lpstr>Sending Alert  for Active Shooter</vt:lpstr>
      <vt:lpstr>2-Way Communication: User Response IMPROVES  Outcomes!</vt:lpstr>
      <vt:lpstr>           EMMA Admin (www.emmaadmin.com</vt:lpstr>
      <vt:lpstr>911 &amp; Admins Accessibility to Quick View Resources</vt:lpstr>
      <vt:lpstr>PLUS:   Asset Mapping</vt:lpstr>
      <vt:lpstr>911 Integration – BETTER RESPONSE TIMES</vt:lpstr>
      <vt:lpstr>E.M.M.A. – USE Text to 911</vt:lpstr>
      <vt:lpstr>Just send an email to EMMA  – EMMA can alert for you!</vt:lpstr>
      <vt:lpstr>E.M.M.A.  - 911 Inclusion Wrap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2020-02-03T21:44:02Z</dcterms:created>
  <dcterms:modified xsi:type="dcterms:W3CDTF">2021-07-10T00:36:53Z</dcterms:modified>
</cp:coreProperties>
</file>